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69" r:id="rId2"/>
    <p:sldId id="257" r:id="rId3"/>
    <p:sldId id="256" r:id="rId4"/>
    <p:sldId id="258" r:id="rId5"/>
    <p:sldId id="266" r:id="rId6"/>
    <p:sldId id="267" r:id="rId7"/>
    <p:sldId id="268" r:id="rId8"/>
    <p:sldId id="271" r:id="rId9"/>
    <p:sldId id="261" r:id="rId10"/>
    <p:sldId id="270" r:id="rId11"/>
    <p:sldId id="263" r:id="rId12"/>
    <p:sldId id="265" r:id="rId13"/>
    <p:sldId id="275" r:id="rId14"/>
    <p:sldId id="262" r:id="rId15"/>
    <p:sldId id="277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BLIC" initials="P" lastIdx="1" clrIdx="0">
    <p:extLst>
      <p:ext uri="{19B8F6BF-5375-455C-9EA6-DF929625EA0E}">
        <p15:presenceInfo xmlns="" xmlns:p15="http://schemas.microsoft.com/office/powerpoint/2012/main" userId="PUBL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78574-8ABC-4A05-B917-E06FE6FFD94D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DA1-DAD6-4AFD-84E1-CC9C18E4E18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3273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66DA1-DAD6-4AFD-84E1-CC9C18E4E187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214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0880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810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3095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4102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72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334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47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629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8329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763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056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0DE1-F1F0-487B-AF19-B1F4BBDE492E}" type="datetimeFigureOut">
              <a:rPr lang="en-IN" smtClean="0"/>
              <a:pPr/>
              <a:t>06-05-2023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8F6701-2F86-47C8-88D6-3C87C3FF822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99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news.com/news/national-news/articles/2017-02-22/20-years-after-dolly-everything-you-want-to-know-about-the-cloned-sheep" TargetMode="External"/><Relationship Id="rId3" Type="http://schemas.openxmlformats.org/officeDocument/2006/relationships/hyperlink" Target="https://www.researchgate.net/" TargetMode="External"/><Relationship Id="rId7" Type="http://schemas.openxmlformats.org/officeDocument/2006/relationships/hyperlink" Target="https://www.jstor.org/stable/30301616" TargetMode="External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ishtimes.com/news/cloned-polly-the-lamb-carries-human-genes-1.91523" TargetMode="External"/><Relationship Id="rId5" Type="http://schemas.openxmlformats.org/officeDocument/2006/relationships/hyperlink" Target="https://dbpedia.org/page/Polly_and_Molly" TargetMode="External"/><Relationship Id="rId4" Type="http://schemas.openxmlformats.org/officeDocument/2006/relationships/hyperlink" Target="https://britannica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E1127149-D632-4F0B-8933-0C309FE7B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284" y="0"/>
            <a:ext cx="14349007" cy="7376747"/>
          </a:xfr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C15215-24A5-4CC2-8B62-D5C6C72A607A}"/>
              </a:ext>
            </a:extLst>
          </p:cNvPr>
          <p:cNvSpPr/>
          <p:nvPr/>
        </p:nvSpPr>
        <p:spPr>
          <a:xfrm>
            <a:off x="2691441" y="112144"/>
            <a:ext cx="6688533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DOLLY AND POLLY 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CLONING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A271C7-E4B8-4683-91C1-0CC62CA85067}"/>
              </a:ext>
            </a:extLst>
          </p:cNvPr>
          <p:cNvSpPr txBox="1"/>
          <p:nvPr/>
        </p:nvSpPr>
        <p:spPr>
          <a:xfrm>
            <a:off x="577363" y="4702184"/>
            <a:ext cx="76844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 PARTICIPATING STUDENTS </a:t>
            </a:r>
            <a:r>
              <a:rPr lang="en-US" sz="2400" b="1" dirty="0">
                <a:solidFill>
                  <a:srgbClr val="FFFF00"/>
                </a:solidFill>
                <a:latin typeface="Algerian" panose="04020705040A02060702" pitchFamily="82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*</a:t>
            </a:r>
            <a:r>
              <a:rPr lang="en-US" sz="2400" b="1" dirty="0">
                <a:solidFill>
                  <a:srgbClr val="FFFF00"/>
                </a:solidFill>
                <a:latin typeface="Algerian" panose="04020705040A02060702" pitchFamily="82" charset="0"/>
              </a:rPr>
              <a:t>RATNADEEP CHATTERJEE</a:t>
            </a:r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*</a:t>
            </a:r>
            <a:r>
              <a:rPr lang="en-US" sz="2400" b="1" dirty="0">
                <a:solidFill>
                  <a:srgbClr val="FFFF00"/>
                </a:solidFill>
                <a:latin typeface="Algerian" panose="04020705040A02060702" pitchFamily="82" charset="0"/>
              </a:rPr>
              <a:t>, DEBANGANA SAHA, TANOY KHAN.</a:t>
            </a:r>
            <a:endParaRPr lang="en-IN" sz="2400" b="1" dirty="0">
              <a:solidFill>
                <a:srgbClr val="FFFF00"/>
              </a:solidFill>
              <a:latin typeface="Algerian" panose="04020705040A02060702" pitchFamily="82" charset="0"/>
            </a:endParaRPr>
          </a:p>
          <a:p>
            <a:endParaRPr lang="en-US" sz="2400" b="1" dirty="0">
              <a:solidFill>
                <a:srgbClr val="FFFF00"/>
              </a:solidFill>
              <a:latin typeface="Algerian" panose="04020705040A02060702" pitchFamily="82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BANGABASI MORNING COLLEGE.</a:t>
            </a:r>
          </a:p>
          <a:p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DEPARTMENT OF ZOOLOGY</a:t>
            </a:r>
            <a:r>
              <a:rPr lang="en-US" sz="2400" b="1" dirty="0">
                <a:solidFill>
                  <a:srgbClr val="FFFF00"/>
                </a:solidFill>
                <a:latin typeface="Algerian" panose="04020705040A02060702" pitchFamily="82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0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AE3D9-93D5-47F1-8793-9E4A3B12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240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How do we know that Dolly is not the progeny of an unsuspected mating of the foster mother ? </a:t>
            </a:r>
            <a:b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Did the scientists at Roslin institute fool us ?</a:t>
            </a:r>
            <a:endParaRPr lang="en-IN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C7CE2-6732-4461-BF4F-05357B60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5668"/>
            <a:ext cx="12192000" cy="50723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Well, the answer to this question is NO. They didn’t fool 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had a white face but the foster mother was a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Scottish Blackface, which means they didn’t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resemble to each other.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fingerprinting of Dolly reveals bands found in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Finn Dorset sheep (the breed that supplied the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mammalian cells), not those of Scottish Blackface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sheep. 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C4D26B-CEB5-4114-AC5D-C1D508FB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19" y="2880402"/>
            <a:ext cx="4059692" cy="3099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D44387-E75A-480A-83E9-2FACF652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19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Look who’s born, it’s </a:t>
            </a:r>
            <a:r>
              <a:rPr lang="en-US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polly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 the sheep !</a:t>
            </a:r>
            <a:endParaRPr lang="en-IN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CD6FA-596C-4C34-928B-EA5F81E6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1819"/>
            <a:ext cx="12192000" cy="56761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than a year after the creation of  Dolly, </a:t>
            </a:r>
            <a:r>
              <a:rPr lang="en-IN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Wilmut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his team created the transgenic lamb Polly, combining animal and human genetic material and utilizing the embryo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splitting technique.</a:t>
            </a:r>
          </a:p>
          <a:p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Polly was born in 1997.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Polly was a Poll Dorset clone made from nuclear transfer using a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fetal fibroblast nucleus genetically engineered to express a human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gene known as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gene encodes a substance called Human Factor IX, a clotting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factor that occurs naturally in most people but that is absent in 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people with Hemophilia, who require replacement therapy with a  therapeutic form of the substance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DCDD03-BADF-4D1B-A341-D02C6CD2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75" y="1673525"/>
            <a:ext cx="4514538" cy="3183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BC796-646B-40C8-B7A8-EE583B73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20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What’s the difference? Just “d” and “p”?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11D05F-2207-48B8-B7A7-058D2B7E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026"/>
            <a:ext cx="12192000" cy="52534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substantial differences between the two experiments:</a:t>
            </a:r>
          </a:p>
          <a:p>
            <a:pPr marL="0" indent="0">
              <a:buNone/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Dolly has the same nuclear DNA as 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donor ewe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Polly contains part of the DNA from the donor ewe and part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human DNA;</a:t>
            </a:r>
          </a:p>
          <a:p>
            <a:pPr marL="0" indent="0">
              <a:buNone/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Dolly was 'cloned' from specialized adult cells, while Polly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created from embryonic stem cells. Polly is aimed at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producing a line capable of supplying milk containing 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1-antitrypsin, a human plasma protein used in the treatment of</a:t>
            </a:r>
          </a:p>
          <a:p>
            <a:pPr marL="0" indent="0">
              <a:buNone/>
            </a:pP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cystic fibrosis, thereby opening the way for the large-scale, </a:t>
            </a:r>
          </a:p>
          <a:p>
            <a:pPr marL="0" indent="0">
              <a:buNone/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low-cost production of other human proteins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FDC260-6F9E-4A25-9B61-5DFE00FB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0" y="2053085"/>
            <a:ext cx="4681183" cy="3323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718A6-C9D2-4715-8B27-D3CACE53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731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Algerian" panose="04020705040A02060702" pitchFamily="82" charset="0"/>
              </a:rPr>
              <a:t>Ethical issues</a:t>
            </a: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IN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C7ECA-1568-403D-8ED8-D4B95C6F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3245"/>
            <a:ext cx="12191999" cy="62368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their creation was a major scientific achievement, it also raised several ethical concerns, including :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welfare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Dolly’s cloning was achieved after multiple failed attempts, which raises ethical concerns, regarding animal welfare. Animals used in scientific research should not be subjected to unnecessary pain or suffering.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to Human Cloning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successful cloning of Dolly raised fears that it could open the door to human cloning. The prospect of cloning humans raises a host of ethical, legal, and social concerns, such as questions about the safety of the cloning process and concerns about the commodification of human life.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genetic abnormalities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Dolly’s creation raised concerns about the possibility of genetic abnormalities in cloned animals. In fact, Dolly died at the age of six due to a lung disease that is common in older sheep, but which typically does not affect sheep of her age.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0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64EBA-DB4C-45F8-89EA-E44406A9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907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lgerian" panose="04020705040A02060702" pitchFamily="82" charset="0"/>
              </a:rPr>
              <a:t>CONCLUSION</a:t>
            </a:r>
            <a:endParaRPr lang="en-IN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C2949E-079D-4726-AA1C-9C1DAB97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6596"/>
            <a:ext cx="12192000" cy="62714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birth of Dolly the sheep through somatic cell nuclear transfer (SCNT) was a significant milestone in the field of genetics and reproductive biology. It proved that adult cells could be reprogrammed to a state where they could produce a fully formed animal, and it opened up new possibilities for genetic research and animal breeding.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Dolly's birth also raised ethical questions about the safety and morality of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cloning. Concerns were raised about the potential health risks to cloned animals and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possibility of cloning humans, which could lead to a host of ethical and social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Dolly's birth in 1996, significant progress has been made in the field of SCNT,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the cloning of other mammals such as cats, dogs, and horses. However,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cloning remains a controversial and complex issue, and the long-term effects of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cloning on animal health and welfare are still being studied. </a:t>
            </a:r>
            <a:endParaRPr lang="en-IN" sz="45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9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is Dolly now</a:t>
            </a:r>
            <a:r>
              <a:rPr lang="en-IN" sz="4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Ans.  </a:t>
            </a:r>
            <a:r>
              <a:rPr lang="en-IN" sz="4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her death, the Roslin Institute donated Dolly’s body to the National Museum of Scotland in Edinburgh, where she has become one of the museum’s most popular exhibits.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45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A872DEF-59E6-4257-BF07-8F3D81EF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7" y="1242202"/>
            <a:ext cx="4178059" cy="3545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6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FF46A1-2D0B-44AE-843B-C873E05E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7" y="752168"/>
            <a:ext cx="9603275" cy="688663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127000" dir="2640000" algn="b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REFERENCE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78B1B7-C67E-4095-84E9-5B6DC1EE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0831"/>
            <a:ext cx="12192000" cy="541716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CAMPBELL, K. H. S.;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McWHIR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RITCHIE, W. A. &amp; WILMUT, I., 1996. Sheep cloned by nuclear transfer from cultured cell line. Nature, 380:64-66.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KLOTZKO, A. J. J. D., 1997. A report from America. The debate about Dolly. Bioethics, 11:427-438.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WILMUT, I., 1997. One small step for a sheep. New Scientist, 2071:4.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www.sciencedirect.com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https://www.researchgate.net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https://Britannica.com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https://dbpedia.org/page/Polly_and_Molly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https://www.irishtimes.com/news/cloned-polly-the-lamb-carries-human-genes-1.91523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https://www.jstor.org/stable/30301616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https://www.usnews.com/news/national-news/articles/2017-02-22/20-years-after-dolly-everything-you-want-to-know-about-the-cloned-sheep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National Bioethics Advisory Committee. 6 June 1997. "Cloning Human Beings." ,Washington, DC. Winston, R. 1997. "The Promise of Cloning for Human Medicine." British Medical Journal, 314:7085.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5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BA268-1FC0-4C81-804C-C21DD813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127000" dir="2640000" algn="b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ACKNOWLEDGEMENT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127000" dir="2640000" algn="b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/>
            </a:r>
            <a:b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127000" dir="2640000" algn="b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907A20-1F10-46AD-A757-8B503D64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40310"/>
            <a:ext cx="10855253" cy="4385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IN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take this opportunity to acknowledge everyone who has helped me in every stage of this presentation. </a:t>
            </a:r>
            <a:r>
              <a:rPr lang="en-IN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</a:t>
            </a:r>
            <a:r>
              <a:rPr lang="en-IN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deeply thankful and wish to express my sincere gratitude to our respected Principal Dr.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Amitava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Dutta Sir.</a:t>
            </a:r>
          </a:p>
          <a:p>
            <a:pPr marL="0" indent="0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</a:t>
            </a:r>
            <a:r>
              <a:rPr lang="en-IN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sincerely thankful and wish to express my gratitude towards our teacher Dr. </a:t>
            </a:r>
            <a:r>
              <a:rPr lang="en-IN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Sreejata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Biswas ma’am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(Department of zoology) for her guidance to do this presentation on Dolly and Polly Cloning.</a:t>
            </a:r>
            <a:r>
              <a:rPr lang="en-I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useful advice and suggestions were really helpful to </a:t>
            </a:r>
            <a:r>
              <a:rPr lang="en-IN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I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presentation’s completion. In this aspect, </a:t>
            </a:r>
            <a:r>
              <a:rPr lang="en-IN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</a:t>
            </a:r>
            <a:r>
              <a:rPr lang="en-I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grateful to her.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I’d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 to express my gratitude to my friends and my partners for their constant support and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help. Without them it would have been quite a tough challenge for me, but their presence made it quite easy and interesting.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but not the least, I would  also like to acknowledge the endless contributions of my parents who always encourage me.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32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4AD1D-36B4-42DC-B86E-E37CB1E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B6A96-08F5-4C62-8AAA-4897D7EA9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0B43C3-82A5-47FA-97A4-4B492013F479}"/>
              </a:ext>
            </a:extLst>
          </p:cNvPr>
          <p:cNvSpPr/>
          <p:nvPr/>
        </p:nvSpPr>
        <p:spPr>
          <a:xfrm>
            <a:off x="2226991" y="2967335"/>
            <a:ext cx="7738016" cy="9233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scene3d>
            <a:camera prst="obliqueTop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EVERYONE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A65C9-9603-47E8-96E4-8A20D9A1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8740"/>
            <a:ext cx="12192000" cy="61592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producing genetically identical individuals of an organism either naturally or artificially is called cloning.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techniques for cloning such as Gene cloning, Reproductive cloning, and Therapeutic cloning.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cloning involves copying a specific gene and inserting it into a host organism.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cloning involves creating a genetically identical copy of an entire organism by transferring its genetic material into an egg cell.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cloning involves creating Embryonic Stem cells for medical research and treatment purposes.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Coined by Herbert J. Webber, the term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derives from the ancient Greek word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process whereby a new plant is created from a twig.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EAF520-33AA-4980-97A5-41C2400DA3A2}"/>
              </a:ext>
            </a:extLst>
          </p:cNvPr>
          <p:cNvSpPr txBox="1"/>
          <p:nvPr/>
        </p:nvSpPr>
        <p:spPr>
          <a:xfrm>
            <a:off x="0" y="-1"/>
            <a:ext cx="11973464" cy="707886"/>
          </a:xfrm>
          <a:prstGeom prst="rect">
            <a:avLst/>
          </a:prstGeom>
          <a:gradFill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127000" dir="2640000" algn="b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INTRODUCTION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127000" dir="2640000" algn="bl" rotWithShape="0">
                  <a:schemeClr val="tx2">
                    <a:lumMod val="75000"/>
                    <a:alpha val="7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3431A-82BA-466D-B3F3-76A9A6F2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37426"/>
            <a:ext cx="12192000" cy="50205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look back at how a Scottish sheep changed the world of science</a:t>
            </a:r>
            <a:r>
              <a:rPr lang="en-US" sz="2400" i="1" dirty="0">
                <a:cs typeface="Times New Roman" panose="02020603050405020304" pitchFamily="18" charset="0"/>
              </a:rPr>
              <a:t>.</a:t>
            </a:r>
            <a:br>
              <a:rPr lang="en-US" sz="2400" i="1" dirty="0">
                <a:cs typeface="Times New Roman" panose="02020603050405020304" pitchFamily="18" charset="0"/>
              </a:rPr>
            </a:br>
            <a:r>
              <a:rPr lang="en-US" sz="2400" i="1" dirty="0">
                <a:cs typeface="Times New Roman" panose="02020603050405020304" pitchFamily="18" charset="0"/>
              </a:rPr>
              <a:t/>
            </a:r>
            <a:br>
              <a:rPr lang="en-US" sz="2400" i="1" dirty="0"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the 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July, 1996 that Dolly, the sheep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born, the ultimate product of a series of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cloning experiments that would soon rock the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world. 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cs typeface="Times New Roman" panose="02020603050405020304" pitchFamily="18" charset="0"/>
              </a:rPr>
              <a:t/>
            </a:r>
            <a:br>
              <a:rPr lang="en-US" sz="2400" i="1" dirty="0">
                <a:cs typeface="Times New Roman" panose="02020603050405020304" pitchFamily="18" charset="0"/>
              </a:rPr>
            </a:br>
            <a:r>
              <a:rPr lang="en-US" sz="2400" i="1" dirty="0">
                <a:cs typeface="Times New Roman" panose="02020603050405020304" pitchFamily="18" charset="0"/>
              </a:rPr>
              <a:t/>
            </a:r>
            <a:br>
              <a:rPr lang="en-US" sz="2400" i="1" dirty="0"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birth, reported the following year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Dolly and the scientists who created her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 celebrities.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i="1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D44BC8-A4DE-4AA3-B079-DF1775031187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Hi! It’s Dolly..</a:t>
            </a:r>
            <a:endParaRPr lang="en-IN" sz="7200" b="1" dirty="0">
              <a:ln/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 descr="dolly1stbornbon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3248" y="2279176"/>
            <a:ext cx="3712191" cy="3862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0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568094D-0334-47A4-AE69-581C04F1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Dolly was the first mammal successfully cloned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from an adult somatic cell rather than an embryonic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cell.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development biologist, Sir Ian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Wilmut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his colleagues of the Roslin Institute, near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Edinburgh, Scotland was responsible for this cloning.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had concentrated on developing the technology using sheep “because sheep in Scotland are very, very, very cheap.”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20B00C-027D-4454-A4A2-C8F043745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4" y="112144"/>
            <a:ext cx="5101087" cy="3611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688FDD-F1BD-4E92-B3A5-5332C162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255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lgerian" panose="04020705040A02060702" pitchFamily="82" charset="0"/>
              </a:rPr>
              <a:t>marvellous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Process that gave birth to dolly….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AC86FE-633B-4B11-ABF4-2E64DE52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862"/>
            <a:ext cx="12192000" cy="56351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Enucleating the eggs produced by Scottish Blackface Ewes (female sheep) :-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ewes were treated with Gonadotropin- Releasing Hormone (GnRH) to cause them to produce oocytes ready to be fertilized. </a:t>
            </a:r>
          </a:p>
          <a:p>
            <a:pPr marL="1828800" lvl="4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micropipette is then plunged into the egg over the polar body and the polar body along with the haploid pronucleus is sucked out from within the egg.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4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5E4CA2-AF35-4C99-AD5B-A6F96208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enucleated egg is fused with a diploid cell growing in culture :-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from the mammary gland of an adult Finn Dorset ewe (they have white faces) were grown in tissue culture.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days before use, the nutrient level in the culture was reduced so that the cells stop dividing and enter into G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cell cycle.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Donor cells and enucleated recipient cells were placed together in culture.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cultures were exposed to pulses of electricity to -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their respective plasma membranes to fuse;</a:t>
            </a:r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the resulting cell to begin mitosis (by mimicking the stimulus of fertilization).</a:t>
            </a:r>
          </a:p>
          <a:p>
            <a:pPr marL="1828800" lvl="4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7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DF34E-88FC-4A81-921E-2517F5F8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cells were then cultured until they have grown into a morula (solid mass of cells) or even into a blastocyst (6 days).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Several of these were transferred into the uterus of each (of 13, in this case) Scottish Blackface ewes (previously treated with GnRH to prepare them for implantation).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with their fingers crossed, the scientists waited for the result.</a:t>
            </a:r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2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RESULT </a:t>
            </a:r>
            <a:r>
              <a:rPr lang="en-IN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:-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ewe gave birth (148 days later) to Dolly.</a:t>
            </a:r>
            <a:endParaRPr lang="en-IN" sz="3200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18892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4F460-CE61-4C52-A2D1-64E6B665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024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6186EBA0-ED14-457E-B6BE-642FC4909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48709" cy="60902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7af52cba-fcbf-488e-b61f-50c8b1574b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04" y="0"/>
            <a:ext cx="6377796" cy="6090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3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AF44C34-FF31-4D54-9BF2-3D2E72EF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Dolly was one year old, analysis of her DNA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showed that her telomeres were shorter than would be expected for a normal sheep of the same age. Telomeres are ‘caps’ on the ends of DNA molecules that protect the DNA </a:t>
            </a:r>
            <a:endParaRPr lang="en-I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from damage. As an animal or person ages, their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telomeres become progressively shorter, exposing the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 to more damage.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thought that Dolly had shorter telomeres were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her DNA came from an adult sheep and the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telomeres had not been fully renewed during her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development. This could have meant that Dolly was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‘older’ than her actual age. 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264996-8269-4C08-B244-F282EFF6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18" y="1345720"/>
            <a:ext cx="4567623" cy="4080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6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700</TotalTime>
  <Words>1528</Words>
  <Application>Microsoft Office PowerPoint</Application>
  <PresentationFormat>Custom</PresentationFormat>
  <Paragraphs>121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Gallery</vt:lpstr>
      <vt:lpstr>Slide 1</vt:lpstr>
      <vt:lpstr>Slide 2</vt:lpstr>
      <vt:lpstr>A look back at how a Scottish sheep changed the world of science.  It was the 5th of July, 1996 that Dolly, the sheep was born, the ultimate product of a series of  cloning experiments that would soon rock the  research world.       Her birth, reported the following year in Nature ,  made Dolly and the scientists who created her  instant celebrities. </vt:lpstr>
      <vt:lpstr>Slide 4</vt:lpstr>
      <vt:lpstr>The marvellous Process that gave birth to dolly….</vt:lpstr>
      <vt:lpstr>Slide 6</vt:lpstr>
      <vt:lpstr>Slide 7</vt:lpstr>
      <vt:lpstr>Slide 8</vt:lpstr>
      <vt:lpstr>Slide 9</vt:lpstr>
      <vt:lpstr>How do we know that Dolly is not the progeny of an unsuspected mating of the foster mother ?  Did the scientists at Roslin institute fool us ?</vt:lpstr>
      <vt:lpstr>Look who’s born, it’s polly the sheep !</vt:lpstr>
      <vt:lpstr>What’s the difference? Just “d” and “p”?</vt:lpstr>
      <vt:lpstr>Ethical issues </vt:lpstr>
      <vt:lpstr>CONCLUSION</vt:lpstr>
      <vt:lpstr>REFERENCE</vt:lpstr>
      <vt:lpstr>ACKNOWLEDGEMENT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</dc:creator>
  <cp:lastModifiedBy>BMC</cp:lastModifiedBy>
  <cp:revision>101</cp:revision>
  <dcterms:created xsi:type="dcterms:W3CDTF">2023-04-03T14:49:00Z</dcterms:created>
  <dcterms:modified xsi:type="dcterms:W3CDTF">2023-05-06T02:29:52Z</dcterms:modified>
</cp:coreProperties>
</file>